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E9A6593-7400-4B3A-A5D6-97BD97A2476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" sz="1000" spc="-1" strike="noStrike">
                <a:solidFill>
                  <a:srgbClr val="263238"/>
                </a:solidFill>
                <a:latin typeface="Montserrat"/>
                <a:ea typeface="Montserrat"/>
              </a:rPr>
              <a:t>Conv-T T: This Transformer is streamable because it does </a:t>
            </a:r>
            <a:r>
              <a:rPr b="1" lang="en" sz="1000" spc="-1" strike="noStrike">
                <a:solidFill>
                  <a:srgbClr val="263238"/>
                </a:solidFill>
                <a:latin typeface="Montserrat"/>
                <a:ea typeface="Montserrat"/>
              </a:rPr>
              <a:t>not need the future context</a:t>
            </a:r>
            <a:r>
              <a:rPr b="0" lang="en" sz="1000" spc="-1" strike="noStrike">
                <a:solidFill>
                  <a:srgbClr val="263238"/>
                </a:solidFill>
                <a:latin typeface="Montserrat"/>
                <a:ea typeface="Montserrat"/>
              </a:rPr>
              <a:t>. However, using future context crucial for </a:t>
            </a:r>
            <a:r>
              <a:rPr b="1" lang="en" sz="1000" spc="-1" strike="noStrike">
                <a:solidFill>
                  <a:srgbClr val="263238"/>
                </a:solidFill>
                <a:latin typeface="Montserrat"/>
                <a:ea typeface="Montserrat"/>
              </a:rPr>
              <a:t>improving performance</a:t>
            </a:r>
            <a:r>
              <a:rPr b="0" lang="en" sz="1000" spc="-1" strike="noStrike">
                <a:solidFill>
                  <a:srgbClr val="263238"/>
                </a:solidFill>
                <a:latin typeface="Montserrat"/>
                <a:ea typeface="Montserrat"/>
              </a:rPr>
              <a:t>, for this reason convolutional layers are introduced. </a:t>
            </a:r>
            <a:endParaRPr b="0" lang="en-US" sz="1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19280" y="1275840"/>
            <a:ext cx="5343120" cy="1539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Google Shape;11;p2" descr=""/>
          <p:cNvPicPr/>
          <p:nvPr/>
        </p:nvPicPr>
        <p:blipFill>
          <a:blip r:embed="rId2"/>
          <a:stretch/>
        </p:blipFill>
        <p:spPr>
          <a:xfrm rot="1021200">
            <a:off x="3967200" y="-380880"/>
            <a:ext cx="5824440" cy="831780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66;p28" descr=""/>
          <p:cNvPicPr/>
          <p:nvPr/>
        </p:nvPicPr>
        <p:blipFill>
          <a:blip r:embed="rId2"/>
          <a:stretch/>
        </p:blipFill>
        <p:spPr>
          <a:xfrm rot="7238400">
            <a:off x="922680" y="-5495040"/>
            <a:ext cx="7565040" cy="9448560"/>
          </a:xfrm>
          <a:prstGeom prst="rect">
            <a:avLst/>
          </a:prstGeom>
          <a:ln>
            <a:noFill/>
          </a:ln>
        </p:spPr>
      </p:pic>
      <p:pic>
        <p:nvPicPr>
          <p:cNvPr id="40" name="Google Shape;167;p28" descr=""/>
          <p:cNvPicPr/>
          <p:nvPr/>
        </p:nvPicPr>
        <p:blipFill>
          <a:blip r:embed="rId3"/>
          <a:stretch/>
        </p:blipFill>
        <p:spPr>
          <a:xfrm flipH="1" rot="1800000">
            <a:off x="-4111920" y="-1225080"/>
            <a:ext cx="5824440" cy="8317800"/>
          </a:xfrm>
          <a:prstGeom prst="rect">
            <a:avLst/>
          </a:prstGeom>
          <a:ln>
            <a:noFill/>
          </a:ln>
        </p:spPr>
      </p:pic>
      <p:pic>
        <p:nvPicPr>
          <p:cNvPr id="41" name="Google Shape;168;p28" descr=""/>
          <p:cNvPicPr/>
          <p:nvPr/>
        </p:nvPicPr>
        <p:blipFill>
          <a:blip r:embed="rId4"/>
          <a:stretch/>
        </p:blipFill>
        <p:spPr>
          <a:xfrm flipH="1" rot="11700000">
            <a:off x="6664680" y="-759600"/>
            <a:ext cx="5824440" cy="831780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43;p10" descr=""/>
          <p:cNvPicPr/>
          <p:nvPr/>
        </p:nvPicPr>
        <p:blipFill>
          <a:blip r:embed="rId2"/>
          <a:stretch/>
        </p:blipFill>
        <p:spPr>
          <a:xfrm rot="19875000">
            <a:off x="5181120" y="-2669760"/>
            <a:ext cx="5139720" cy="641952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body"/>
          </p:nvPr>
        </p:nvSpPr>
        <p:spPr>
          <a:xfrm>
            <a:off x="5276880" y="819000"/>
            <a:ext cx="3153960" cy="1600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0" y="539640"/>
            <a:ext cx="3858120" cy="4777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60;p26" descr=""/>
          <p:cNvPicPr/>
          <p:nvPr/>
        </p:nvPicPr>
        <p:blipFill>
          <a:blip r:embed="rId2"/>
          <a:stretch/>
        </p:blipFill>
        <p:spPr>
          <a:xfrm flipH="1" rot="12966600">
            <a:off x="-3976560" y="-1377000"/>
            <a:ext cx="5824440" cy="8317800"/>
          </a:xfrm>
          <a:prstGeom prst="rect">
            <a:avLst/>
          </a:prstGeom>
          <a:ln>
            <a:noFill/>
          </a:ln>
        </p:spPr>
      </p:pic>
      <p:pic>
        <p:nvPicPr>
          <p:cNvPr id="196" name="Google Shape;161;p26" descr=""/>
          <p:cNvPicPr/>
          <p:nvPr/>
        </p:nvPicPr>
        <p:blipFill>
          <a:blip r:embed="rId3"/>
          <a:stretch/>
        </p:blipFill>
        <p:spPr>
          <a:xfrm flipH="1" rot="1800000">
            <a:off x="6738840" y="-329760"/>
            <a:ext cx="5824440" cy="8317800"/>
          </a:xfrm>
          <a:prstGeom prst="rect">
            <a:avLst/>
          </a:prstGeom>
          <a:ln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2356920" y="891000"/>
            <a:ext cx="4429800" cy="477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263238"/>
                </a:solidFill>
                <a:latin typeface="Reem Kufi"/>
                <a:ea typeface="Reem Kufi"/>
              </a:rPr>
              <a:t>xx%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title"/>
          </p:nvPr>
        </p:nvSpPr>
        <p:spPr>
          <a:xfrm>
            <a:off x="2356920" y="2105280"/>
            <a:ext cx="4429800" cy="477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263238"/>
                </a:solidFill>
                <a:latin typeface="Reem Kufi"/>
                <a:ea typeface="Reem Kufi"/>
              </a:rPr>
              <a:t>xx%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title"/>
          </p:nvPr>
        </p:nvSpPr>
        <p:spPr>
          <a:xfrm>
            <a:off x="2356920" y="3319560"/>
            <a:ext cx="4429800" cy="477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263238"/>
                </a:solidFill>
                <a:latin typeface="Reem Kufi"/>
                <a:ea typeface="Reem Kufi"/>
              </a:rPr>
              <a:t>xx%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oogle Shape;123;p20" descr=""/>
          <p:cNvPicPr/>
          <p:nvPr/>
        </p:nvPicPr>
        <p:blipFill>
          <a:blip r:embed="rId2"/>
          <a:stretch/>
        </p:blipFill>
        <p:spPr>
          <a:xfrm rot="10800000">
            <a:off x="6048000" y="-447480"/>
            <a:ext cx="4766040" cy="603900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124;p20" descr=""/>
          <p:cNvPicPr/>
          <p:nvPr/>
        </p:nvPicPr>
        <p:blipFill>
          <a:blip r:embed="rId3"/>
          <a:stretch/>
        </p:blipFill>
        <p:spPr>
          <a:xfrm rot="10800000">
            <a:off x="-2818800" y="-637920"/>
            <a:ext cx="5139720" cy="6419520"/>
          </a:xfrm>
          <a:prstGeom prst="rect">
            <a:avLst/>
          </a:prstGeom>
          <a:ln>
            <a:noFill/>
          </a:ln>
        </p:spPr>
      </p:pic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126;p21" descr=""/>
          <p:cNvPicPr/>
          <p:nvPr/>
        </p:nvPicPr>
        <p:blipFill>
          <a:blip r:embed="rId2"/>
          <a:stretch/>
        </p:blipFill>
        <p:spPr>
          <a:xfrm flipH="1" rot="15236400">
            <a:off x="5352840" y="-2841840"/>
            <a:ext cx="5139720" cy="6419520"/>
          </a:xfrm>
          <a:prstGeom prst="rect">
            <a:avLst/>
          </a:prstGeom>
          <a:ln>
            <a:noFill/>
          </a:ln>
        </p:spPr>
      </p:pic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6960" cy="4777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title"/>
          </p:nvPr>
        </p:nvSpPr>
        <p:spPr>
          <a:xfrm>
            <a:off x="713160" y="3892320"/>
            <a:ext cx="1577880" cy="477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a7a3e2"/>
                </a:solidFill>
                <a:latin typeface="Reem Kufi"/>
                <a:ea typeface="Reem Kufi"/>
              </a:rPr>
              <a:t>xx%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title"/>
          </p:nvPr>
        </p:nvSpPr>
        <p:spPr>
          <a:xfrm>
            <a:off x="2759400" y="3890520"/>
            <a:ext cx="1577880" cy="477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a7a3e2"/>
                </a:solidFill>
                <a:latin typeface="Reem Kufi"/>
                <a:ea typeface="Reem Kufi"/>
              </a:rPr>
              <a:t>xx%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title"/>
          </p:nvPr>
        </p:nvSpPr>
        <p:spPr>
          <a:xfrm>
            <a:off x="4805640" y="3891960"/>
            <a:ext cx="1577880" cy="477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a7a3e2"/>
                </a:solidFill>
                <a:latin typeface="Reem Kufi"/>
                <a:ea typeface="Reem Kufi"/>
              </a:rPr>
              <a:t>xx%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title"/>
          </p:nvPr>
        </p:nvSpPr>
        <p:spPr>
          <a:xfrm>
            <a:off x="6852240" y="3891960"/>
            <a:ext cx="1577880" cy="477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a7a3e2"/>
                </a:solidFill>
                <a:latin typeface="Reem Kufi"/>
                <a:ea typeface="Reem Kufi"/>
              </a:rPr>
              <a:t>xx%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" name="Google Shape;65;p13" descr=""/>
          <p:cNvPicPr/>
          <p:nvPr/>
        </p:nvPicPr>
        <p:blipFill>
          <a:blip r:embed="rId2"/>
          <a:srcRect l="0" t="0" r="71102" b="28782"/>
          <a:stretch/>
        </p:blipFill>
        <p:spPr>
          <a:xfrm rot="16200000">
            <a:off x="6115320" y="-1657440"/>
            <a:ext cx="1484640" cy="457164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66;p13" descr=""/>
          <p:cNvPicPr/>
          <p:nvPr/>
        </p:nvPicPr>
        <p:blipFill>
          <a:blip r:embed="rId3"/>
          <a:srcRect l="84956" t="28782" r="2964" b="0"/>
          <a:stretch/>
        </p:blipFill>
        <p:spPr>
          <a:xfrm rot="16200000">
            <a:off x="1975680" y="2623680"/>
            <a:ext cx="619920" cy="4571640"/>
          </a:xfrm>
          <a:prstGeom prst="rect">
            <a:avLst/>
          </a:prstGeom>
          <a:ln>
            <a:noFill/>
          </a:ln>
        </p:spPr>
      </p:pic>
      <p:sp>
        <p:nvSpPr>
          <p:cNvPr id="323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9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212400" y="1003680"/>
            <a:ext cx="7880400" cy="25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263238"/>
                </a:solidFill>
                <a:latin typeface="Reem Kufi"/>
                <a:ea typeface="Reem Kufi"/>
              </a:rPr>
              <a:t>ON THE USE OF CONVOLUTIONAL LAYERS </a:t>
            </a:r>
            <a:br/>
            <a:r>
              <a:rPr b="1" lang="en" sz="3600" spc="-1" strike="noStrike">
                <a:solidFill>
                  <a:srgbClr val="263238"/>
                </a:solidFill>
                <a:latin typeface="Reem Kufi"/>
                <a:ea typeface="Reem Kufi"/>
              </a:rPr>
              <a:t>IN END-TO-END ARCHITECTURES</a:t>
            </a:r>
            <a:br/>
            <a:r>
              <a:rPr b="1" lang="en" sz="3600" spc="-1" strike="noStrike">
                <a:solidFill>
                  <a:srgbClr val="263238"/>
                </a:solidFill>
                <a:latin typeface="Reem Kufi"/>
                <a:ea typeface="Reem Kufi"/>
              </a:rPr>
              <a:t>FOR SPEECH RECOGNITION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212400" y="3510720"/>
            <a:ext cx="5343120" cy="517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2200" spc="-1" strike="noStrike">
                <a:solidFill>
                  <a:srgbClr val="263238"/>
                </a:solidFill>
                <a:latin typeface="Montserrat"/>
                <a:ea typeface="Montserrat"/>
              </a:rPr>
              <a:t>Borghini Alessia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5463000" y="2356200"/>
            <a:ext cx="52920" cy="18720"/>
          </a:xfrm>
          <a:custGeom>
            <a:avLst/>
            <a:gdLst/>
            <a:ahLst/>
            <a:rect l="l" t="t" r="r" b="b"/>
            <a:pathLst>
              <a:path w="2136" h="768">
                <a:moveTo>
                  <a:pt x="0" y="0"/>
                </a:moveTo>
                <a:cubicBezTo>
                  <a:pt x="1" y="1"/>
                  <a:pt x="1235" y="768"/>
                  <a:pt x="2135" y="768"/>
                </a:cubicBezTo>
                <a:lnTo>
                  <a:pt x="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4"/>
          <p:cNvSpPr/>
          <p:nvPr/>
        </p:nvSpPr>
        <p:spPr>
          <a:xfrm>
            <a:off x="5164920" y="2364480"/>
            <a:ext cx="50400" cy="23760"/>
          </a:xfrm>
          <a:custGeom>
            <a:avLst/>
            <a:gdLst/>
            <a:ahLst/>
            <a:rect l="l" t="t" r="r" b="b"/>
            <a:pathLst>
              <a:path w="2036" h="969">
                <a:moveTo>
                  <a:pt x="2035" y="1"/>
                </a:moveTo>
                <a:lnTo>
                  <a:pt x="0" y="968"/>
                </a:lnTo>
                <a:cubicBezTo>
                  <a:pt x="0" y="968"/>
                  <a:pt x="1401" y="635"/>
                  <a:pt x="203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609480" y="356400"/>
            <a:ext cx="7717320" cy="47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263238"/>
                </a:solidFill>
                <a:latin typeface="Reem Kufi"/>
                <a:ea typeface="Reem Kufi"/>
              </a:rPr>
              <a:t>EVALUATION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609480" y="976680"/>
            <a:ext cx="7924680" cy="416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For evaluating the models we use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greedy search decoding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strategy in which: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743040" indent="-3045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With the Audio Encoders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audio sequences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are encoded;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743040" indent="-3045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token predicted so far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along with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LSTM hidden states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are encoded too using the Label Encoders.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74304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two representations are then processed with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Joint Network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which produces the logits from which the next predicted tokens are extracted.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Once the entire sentence has been predicted, it is compared with the target one using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WER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metric: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Which computes the ratio between the number of substitutions (S), deletion (D),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insertions (I) and the number of words in the target sentence.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Google Shape;280;p38" descr=""/>
          <p:cNvPicPr/>
          <p:nvPr/>
        </p:nvPicPr>
        <p:blipFill>
          <a:blip r:embed="rId1"/>
          <a:stretch/>
        </p:blipFill>
        <p:spPr>
          <a:xfrm>
            <a:off x="3032280" y="3522960"/>
            <a:ext cx="3079440" cy="53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" dur="indefinite" restart="never" nodeType="tmRoot">
          <p:childTnLst>
            <p:seq>
              <p:cTn id="111" dur="indefinite" nodeType="mainSeq">
                <p:childTnLst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"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" dur="10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392400" y="522000"/>
            <a:ext cx="5705280" cy="49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63238"/>
                </a:solidFill>
                <a:latin typeface="Reem Kufi"/>
                <a:ea typeface="Reem Kufi"/>
              </a:rPr>
              <a:t>QUANTITATIVE RESULTS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Google Shape;286;p39" descr=""/>
          <p:cNvPicPr/>
          <p:nvPr/>
        </p:nvPicPr>
        <p:blipFill>
          <a:blip r:embed="rId1"/>
          <a:stretch/>
        </p:blipFill>
        <p:spPr>
          <a:xfrm>
            <a:off x="4434120" y="1650600"/>
            <a:ext cx="4571640" cy="2826720"/>
          </a:xfrm>
          <a:prstGeom prst="rect">
            <a:avLst/>
          </a:prstGeom>
          <a:ln>
            <a:noFill/>
          </a:ln>
        </p:spPr>
      </p:pic>
      <p:graphicFrame>
        <p:nvGraphicFramePr>
          <p:cNvPr id="440" name="Table 2"/>
          <p:cNvGraphicFramePr/>
          <p:nvPr/>
        </p:nvGraphicFramePr>
        <p:xfrm>
          <a:off x="392400" y="1357560"/>
          <a:ext cx="3774960" cy="2030400"/>
        </p:xfrm>
        <a:graphic>
          <a:graphicData uri="http://schemas.openxmlformats.org/drawingml/2006/table">
            <a:tbl>
              <a:tblPr/>
              <a:tblGrid>
                <a:gridCol w="1548720"/>
                <a:gridCol w="1091160"/>
                <a:gridCol w="1135080"/>
              </a:tblGrid>
              <a:tr h="548280"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Conformer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ContextNet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9392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WER test-clean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33.26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63.66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9392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WER test-other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53.04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78.77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9428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WER dev-clean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32.21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64.47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2"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255600" y="289080"/>
            <a:ext cx="5705280" cy="49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63238"/>
                </a:solidFill>
                <a:latin typeface="Reem Kufi"/>
                <a:ea typeface="Reem Kufi"/>
              </a:rPr>
              <a:t>QUALITATIVE RESULTS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42" name="Table 2"/>
          <p:cNvGraphicFramePr/>
          <p:nvPr/>
        </p:nvGraphicFramePr>
        <p:xfrm>
          <a:off x="655560" y="940680"/>
          <a:ext cx="8232480" cy="1484640"/>
        </p:xfrm>
        <a:graphic>
          <a:graphicData uri="http://schemas.openxmlformats.org/drawingml/2006/table">
            <a:tbl>
              <a:tblPr/>
              <a:tblGrid>
                <a:gridCol w="994680"/>
                <a:gridCol w="6672600"/>
                <a:gridCol w="565560"/>
              </a:tblGrid>
              <a:tr h="33048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Prediction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he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left him then for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journey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to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all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the door and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screwed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him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to the office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0.333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048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Groundtruth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they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left him then for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jailer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arrived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to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unlock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the door and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escort them 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to the office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  <a:tr h="34524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Prediction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david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did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for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lords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of the prisoners but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for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great explanation 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greater the count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0.591*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7844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Groundtruth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daphne again pleaded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for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liberation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of the prisoners but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philippus silenced her with 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the g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rave exclamation 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order of the king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3" name="Table 3"/>
          <p:cNvGraphicFramePr/>
          <p:nvPr/>
        </p:nvGraphicFramePr>
        <p:xfrm>
          <a:off x="655560" y="2704680"/>
          <a:ext cx="8232480" cy="1683720"/>
        </p:xfrm>
        <a:graphic>
          <a:graphicData uri="http://schemas.openxmlformats.org/drawingml/2006/table">
            <a:tbl>
              <a:tblPr/>
              <a:tblGrid>
                <a:gridCol w="994680"/>
                <a:gridCol w="6672600"/>
                <a:gridCol w="565560"/>
              </a:tblGrid>
              <a:tr h="47844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Prediction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there was a bright moonlight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broke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into my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shadows of overhanging and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ritale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leaves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and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modle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lights and shadows glided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outly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across his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pill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features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0.296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7844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Groundtruth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there was a bright moonlight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broken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by the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shadows of overhanging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boughs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and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withered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leaves and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mottled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lights and shadows glided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oddly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across his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pale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features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  <a:tr h="47844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Prediction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it wouldn’t do you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in all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after that story came out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from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me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in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bless trays were he said 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in the case as well as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all the divesing numbers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of the bar to be seen there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he thinks blind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to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cur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0.451*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264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Groundtruth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it wouldn’t do you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know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after that story came out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for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me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and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the </a:t>
                      </a: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vice chancellor who sat</a:t>
                      </a: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 in the case as well as other judges and members of the bar to be seen there kenneth explained to the colonel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44" name="CustomShape 4"/>
          <p:cNvSpPr/>
          <p:nvPr/>
        </p:nvSpPr>
        <p:spPr>
          <a:xfrm rot="16200000">
            <a:off x="-207360" y="1504080"/>
            <a:ext cx="13230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ContextNet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5" name="CustomShape 5"/>
          <p:cNvSpPr/>
          <p:nvPr/>
        </p:nvSpPr>
        <p:spPr>
          <a:xfrm rot="16200000">
            <a:off x="-207720" y="3429720"/>
            <a:ext cx="13230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Conformer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6" name="CustomShape 6"/>
          <p:cNvSpPr/>
          <p:nvPr/>
        </p:nvSpPr>
        <p:spPr>
          <a:xfrm>
            <a:off x="510840" y="4765320"/>
            <a:ext cx="476280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Montserrat"/>
                <a:ea typeface="Montserrat"/>
              </a:rPr>
              <a:t>* sentence taken from test-other Librispeech dataset, otherwise from test-clean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2"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"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"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"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1719000" y="741240"/>
            <a:ext cx="570528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63238"/>
                </a:solidFill>
                <a:latin typeface="Reem Kufi"/>
                <a:ea typeface="Reem Kufi"/>
              </a:rPr>
              <a:t>CONCLUSIONS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1815480" y="1349280"/>
            <a:ext cx="5512320" cy="2068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In this work, we compared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Conformer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, in which the CNNs are used to improve an attention-based architecture, and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ContextNet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which is an architecture based on CNNs and squeeze-and-excitation module.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Our results demonstrate that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Conformer achieves better performance than ContextNet counterpart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TextShape 3"/>
          <p:cNvSpPr txBox="1"/>
          <p:nvPr/>
        </p:nvSpPr>
        <p:spPr>
          <a:xfrm>
            <a:off x="713160" y="3722400"/>
            <a:ext cx="77173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300" spc="-1" strike="noStrike">
                <a:solidFill>
                  <a:srgbClr val="263238"/>
                </a:solidFill>
                <a:latin typeface="Reem Kufi"/>
                <a:ea typeface="Reem Kufi"/>
              </a:rPr>
              <a:t>THANKS FOR THE ATTENTION!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8" dur="indefinite" restart="never" nodeType="tmRoot">
          <p:childTnLst>
            <p:seq>
              <p:cTn id="159" dur="indefinite" nodeType="mainSeq">
                <p:childTnLst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" dur="10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10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2"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2980800" y="456480"/>
            <a:ext cx="3186000" cy="859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63238"/>
                </a:solidFill>
                <a:latin typeface="Reem Kufi"/>
                <a:ea typeface="Reem Kufi"/>
              </a:rPr>
              <a:t>INTRODUCTION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360720" y="1149480"/>
            <a:ext cx="8422560" cy="3537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a7a3e2"/>
              </a:buClr>
              <a:buFont typeface="Montserrat"/>
              <a:buChar char="●"/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Automatic speech recognition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(ASR), also referred to as speech-to-text, is the task of translating from spoken to written language.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599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main approaches used nowadays are: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hybrid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and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end-to-end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modeling.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599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end-to-end models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directly map the input audio sequence to text sequence.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RNN-Transducers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and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Transformer Transducers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are two of the most widely used architectures.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599"/>
              </a:spcBef>
              <a:buClr>
                <a:srgbClr val="a7a3e2"/>
              </a:buClr>
              <a:buFont typeface="Montserrat"/>
              <a:buChar char="●"/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RNN-Transducers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uses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RNNs to encode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the input audio and the output text sequence.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RNNs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models well the temporal dependencies of variable length, but are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less able in capture the global context than Transformers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. For this reason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Transformer encoders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have been introduced in the Transducer models.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In this work, we will compare two state-of-the-art architectures which uses Convolutional layer,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Conformer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and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ContextNet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866520" y="1379160"/>
            <a:ext cx="741096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A key application of ASR is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Streamable Speech Recognition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599"/>
              </a:spcBef>
              <a:buClr>
                <a:srgbClr val="a7a3e2"/>
              </a:buClr>
              <a:buFont typeface="Montserrat"/>
              <a:buChar char="●"/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Transformer Transducers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architectures are also used for streamable applications </a:t>
            </a:r>
            <a:r>
              <a:rPr b="0" i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(Zhang et al., 2020)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due to their high performance. However, these architectures must be modified to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lower the latency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and to be able to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predict sentences despite the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partial input sequences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available.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For instance,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Conv-Transformer Transducer</a:t>
            </a:r>
            <a:r>
              <a:rPr b="0" i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(Huang et al., 2020)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uses Convolutional layers and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Unidirectional Transformer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in a Transformer Transducer architecture. 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a7a3e2"/>
              </a:buClr>
              <a:buFont typeface="Montserrat"/>
              <a:buChar char="●"/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Emformer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</a:t>
            </a:r>
            <a:r>
              <a:rPr b="0" i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(Shi et al. 2021)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instead, improves a streaming transformer with augmented memory (AM-TRF) and tests the resulting audio encoder in hybrid and transducer fashion.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866520" y="747360"/>
            <a:ext cx="7410960" cy="631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63238"/>
                </a:solidFill>
                <a:latin typeface="Reem Kufi"/>
                <a:ea typeface="Reem Kufi"/>
              </a:rPr>
              <a:t>STREAMABLE SPEECH RECOGNITION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193;p32" descr=""/>
          <p:cNvPicPr/>
          <p:nvPr/>
        </p:nvPicPr>
        <p:blipFill>
          <a:blip r:embed="rId1"/>
          <a:stretch/>
        </p:blipFill>
        <p:spPr>
          <a:xfrm rot="9999000">
            <a:off x="6484680" y="-2667240"/>
            <a:ext cx="5796720" cy="7345440"/>
          </a:xfrm>
          <a:prstGeom prst="rect">
            <a:avLst/>
          </a:prstGeom>
          <a:ln>
            <a:noFill/>
          </a:ln>
        </p:spPr>
      </p:pic>
      <p:sp>
        <p:nvSpPr>
          <p:cNvPr id="375" name="TextShape 1"/>
          <p:cNvSpPr txBox="1"/>
          <p:nvPr/>
        </p:nvSpPr>
        <p:spPr>
          <a:xfrm>
            <a:off x="304200" y="604800"/>
            <a:ext cx="4109400" cy="1166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700" spc="-1" strike="noStrike">
                <a:solidFill>
                  <a:srgbClr val="263238"/>
                </a:solidFill>
                <a:latin typeface="Reem Kufi"/>
                <a:ea typeface="Reem Kufi"/>
              </a:rPr>
              <a:t>Transformer Transducer</a:t>
            </a:r>
            <a:br/>
            <a:r>
              <a:rPr b="0" lang="en" sz="2700" spc="-1" strike="noStrike">
                <a:solidFill>
                  <a:srgbClr val="263238"/>
                </a:solidFill>
                <a:latin typeface="Reem Kufi"/>
                <a:ea typeface="Reem Kufi"/>
              </a:rPr>
              <a:t>ARCHITECTURE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304200" y="1575720"/>
            <a:ext cx="4109400" cy="2962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audio encoder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takes as input the audio sequence and outputs an encoded representation of such signal.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text decoder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takes as input the target text sequence and returns a contextualized representation of the sequence.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joint network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combines the embeddings and applies a linear and a softmax layer.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Google Shape;196;p32" descr=""/>
          <p:cNvPicPr/>
          <p:nvPr/>
        </p:nvPicPr>
        <p:blipFill>
          <a:blip r:embed="rId2"/>
          <a:stretch/>
        </p:blipFill>
        <p:spPr>
          <a:xfrm rot="17785800">
            <a:off x="-2252880" y="1989720"/>
            <a:ext cx="5981040" cy="7578720"/>
          </a:xfrm>
          <a:prstGeom prst="rect">
            <a:avLst/>
          </a:prstGeom>
          <a:ln>
            <a:noFill/>
          </a:ln>
        </p:spPr>
      </p:pic>
      <p:grpSp>
        <p:nvGrpSpPr>
          <p:cNvPr id="378" name="Group 3"/>
          <p:cNvGrpSpPr/>
          <p:nvPr/>
        </p:nvGrpSpPr>
        <p:grpSpPr>
          <a:xfrm>
            <a:off x="4998240" y="678240"/>
            <a:ext cx="3400920" cy="4043160"/>
            <a:chOff x="4998240" y="678240"/>
            <a:chExt cx="3400920" cy="4043160"/>
          </a:xfrm>
        </p:grpSpPr>
        <p:sp>
          <p:nvSpPr>
            <p:cNvPr id="379" name="CustomShape 4"/>
            <p:cNvSpPr/>
            <p:nvPr/>
          </p:nvSpPr>
          <p:spPr>
            <a:xfrm>
              <a:off x="5519880" y="1492560"/>
              <a:ext cx="60120" cy="63360"/>
            </a:xfrm>
            <a:custGeom>
              <a:avLst/>
              <a:gdLst/>
              <a:ahLst/>
              <a:rect l="l" t="t" r="r" b="b"/>
              <a:pathLst>
                <a:path w="3373" h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0" name="Group 5"/>
            <p:cNvGrpSpPr/>
            <p:nvPr/>
          </p:nvGrpSpPr>
          <p:grpSpPr>
            <a:xfrm>
              <a:off x="5106600" y="1641960"/>
              <a:ext cx="3200760" cy="2499840"/>
              <a:chOff x="5106600" y="1641960"/>
              <a:chExt cx="3200760" cy="2499840"/>
            </a:xfrm>
          </p:grpSpPr>
          <p:grpSp>
            <p:nvGrpSpPr>
              <p:cNvPr id="381" name="Group 6"/>
              <p:cNvGrpSpPr/>
              <p:nvPr/>
            </p:nvGrpSpPr>
            <p:grpSpPr>
              <a:xfrm>
                <a:off x="5106600" y="1641960"/>
                <a:ext cx="3200760" cy="2499840"/>
                <a:chOff x="5106600" y="1641960"/>
                <a:chExt cx="3200760" cy="2499840"/>
              </a:xfrm>
            </p:grpSpPr>
            <p:grpSp>
              <p:nvGrpSpPr>
                <p:cNvPr id="382" name="Group 7"/>
                <p:cNvGrpSpPr/>
                <p:nvPr/>
              </p:nvGrpSpPr>
              <p:grpSpPr>
                <a:xfrm>
                  <a:off x="5511240" y="2827800"/>
                  <a:ext cx="2391480" cy="952560"/>
                  <a:chOff x="5511240" y="2827800"/>
                  <a:chExt cx="2391480" cy="952560"/>
                </a:xfrm>
              </p:grpSpPr>
              <p:sp>
                <p:nvSpPr>
                  <p:cNvPr id="383" name="CustomShape 8"/>
                  <p:cNvSpPr/>
                  <p:nvPr/>
                </p:nvSpPr>
                <p:spPr>
                  <a:xfrm>
                    <a:off x="5662800" y="2960640"/>
                    <a:ext cx="2089080" cy="686880"/>
                  </a:xfrm>
                  <a:custGeom>
                    <a:avLst/>
                    <a:gdLst/>
                    <a:ahLst/>
                    <a:rect l="l" t="t" r="r" b="b"/>
                    <a:pathLst>
                      <a:path w="116549" h="36397">
                        <a:moveTo>
                          <a:pt x="18199" y="1"/>
                        </a:moveTo>
                        <a:cubicBezTo>
                          <a:pt x="8148" y="1"/>
                          <a:pt x="1" y="8148"/>
                          <a:pt x="1" y="18198"/>
                        </a:cubicBezTo>
                        <a:cubicBezTo>
                          <a:pt x="1" y="28249"/>
                          <a:pt x="8148" y="36396"/>
                          <a:pt x="18199" y="36396"/>
                        </a:cubicBezTo>
                        <a:lnTo>
                          <a:pt x="98350" y="36396"/>
                        </a:lnTo>
                        <a:cubicBezTo>
                          <a:pt x="108401" y="36396"/>
                          <a:pt x="116548" y="28249"/>
                          <a:pt x="116548" y="18198"/>
                        </a:cubicBezTo>
                        <a:cubicBezTo>
                          <a:pt x="116548" y="8148"/>
                          <a:pt x="108401" y="1"/>
                          <a:pt x="98350" y="1"/>
                        </a:cubicBezTo>
                        <a:close/>
                      </a:path>
                    </a:pathLst>
                  </a:custGeom>
                  <a:noFill/>
                  <a:ln w="9360">
                    <a:solidFill>
                      <a:srgbClr val="a5b7c6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en" sz="1700" spc="-1" strike="noStrike">
                        <a:solidFill>
                          <a:srgbClr val="263238"/>
                        </a:solidFill>
                        <a:latin typeface="Montserrat"/>
                        <a:ea typeface="Montserrat"/>
                      </a:rPr>
                      <a:t>Joint Network</a:t>
                    </a:r>
                    <a:endParaRPr b="0" lang="en-US" sz="1700" spc="-1" strike="noStrike">
                      <a:latin typeface="Arial"/>
                    </a:endParaRPr>
                  </a:p>
                </p:txBody>
              </p:sp>
              <p:sp>
                <p:nvSpPr>
                  <p:cNvPr id="384" name="CustomShape 9"/>
                  <p:cNvSpPr/>
                  <p:nvPr/>
                </p:nvSpPr>
                <p:spPr>
                  <a:xfrm>
                    <a:off x="7064280" y="2827800"/>
                    <a:ext cx="838440" cy="952560"/>
                  </a:xfrm>
                  <a:custGeom>
                    <a:avLst/>
                    <a:gdLst/>
                    <a:ahLst/>
                    <a:rect l="l" t="t" r="r" b="b"/>
                    <a:pathLst>
                      <a:path w="46777" h="50467">
                        <a:moveTo>
                          <a:pt x="1" y="1"/>
                        </a:moveTo>
                        <a:lnTo>
                          <a:pt x="1" y="1458"/>
                        </a:lnTo>
                        <a:lnTo>
                          <a:pt x="21544" y="1458"/>
                        </a:lnTo>
                        <a:cubicBezTo>
                          <a:pt x="34653" y="1458"/>
                          <a:pt x="45320" y="12123"/>
                          <a:pt x="45320" y="25233"/>
                        </a:cubicBezTo>
                        <a:cubicBezTo>
                          <a:pt x="45320" y="38344"/>
                          <a:pt x="34653" y="49009"/>
                          <a:pt x="21544" y="49009"/>
                        </a:cubicBezTo>
                        <a:lnTo>
                          <a:pt x="1" y="49009"/>
                        </a:lnTo>
                        <a:lnTo>
                          <a:pt x="1" y="50466"/>
                        </a:lnTo>
                        <a:lnTo>
                          <a:pt x="21544" y="50466"/>
                        </a:lnTo>
                        <a:cubicBezTo>
                          <a:pt x="35457" y="50466"/>
                          <a:pt x="46776" y="39146"/>
                          <a:pt x="46776" y="25233"/>
                        </a:cubicBezTo>
                        <a:cubicBezTo>
                          <a:pt x="46776" y="11322"/>
                          <a:pt x="35457" y="1"/>
                          <a:pt x="21544" y="1"/>
                        </a:cubicBezTo>
                        <a:close/>
                      </a:path>
                    </a:pathLst>
                  </a:custGeom>
                  <a:solidFill>
                    <a:srgbClr val="96979b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5" name="CustomShape 10"/>
                  <p:cNvSpPr/>
                  <p:nvPr/>
                </p:nvSpPr>
                <p:spPr>
                  <a:xfrm>
                    <a:off x="5511240" y="2827800"/>
                    <a:ext cx="838080" cy="952560"/>
                  </a:xfrm>
                  <a:custGeom>
                    <a:avLst/>
                    <a:gdLst/>
                    <a:ahLst/>
                    <a:rect l="l" t="t" r="r" b="b"/>
                    <a:pathLst>
                      <a:path w="46773" h="50467">
                        <a:moveTo>
                          <a:pt x="25232" y="1"/>
                        </a:moveTo>
                        <a:cubicBezTo>
                          <a:pt x="11319" y="1"/>
                          <a:pt x="0" y="11322"/>
                          <a:pt x="0" y="25233"/>
                        </a:cubicBezTo>
                        <a:cubicBezTo>
                          <a:pt x="0" y="39146"/>
                          <a:pt x="11319" y="50466"/>
                          <a:pt x="25232" y="50466"/>
                        </a:cubicBezTo>
                        <a:lnTo>
                          <a:pt x="46773" y="50466"/>
                        </a:lnTo>
                        <a:lnTo>
                          <a:pt x="46773" y="49007"/>
                        </a:lnTo>
                        <a:lnTo>
                          <a:pt x="25232" y="49007"/>
                        </a:lnTo>
                        <a:cubicBezTo>
                          <a:pt x="12124" y="49007"/>
                          <a:pt x="1456" y="38344"/>
                          <a:pt x="1456" y="25233"/>
                        </a:cubicBezTo>
                        <a:cubicBezTo>
                          <a:pt x="1456" y="12123"/>
                          <a:pt x="12124" y="1457"/>
                          <a:pt x="25232" y="1457"/>
                        </a:cubicBezTo>
                        <a:lnTo>
                          <a:pt x="46773" y="1457"/>
                        </a:lnTo>
                        <a:lnTo>
                          <a:pt x="46773" y="1"/>
                        </a:lnTo>
                        <a:close/>
                      </a:path>
                    </a:pathLst>
                  </a:custGeom>
                  <a:solidFill>
                    <a:srgbClr val="96979b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386" name="Group 11"/>
                <p:cNvGrpSpPr/>
                <p:nvPr/>
              </p:nvGrpSpPr>
              <p:grpSpPr>
                <a:xfrm>
                  <a:off x="5106600" y="1641960"/>
                  <a:ext cx="3200760" cy="1231200"/>
                  <a:chOff x="5106600" y="1641960"/>
                  <a:chExt cx="3200760" cy="1231200"/>
                </a:xfrm>
              </p:grpSpPr>
              <p:grpSp>
                <p:nvGrpSpPr>
                  <p:cNvPr id="387" name="Group 12"/>
                  <p:cNvGrpSpPr/>
                  <p:nvPr/>
                </p:nvGrpSpPr>
                <p:grpSpPr>
                  <a:xfrm>
                    <a:off x="5106600" y="1641960"/>
                    <a:ext cx="1432080" cy="1231200"/>
                    <a:chOff x="5106600" y="1641960"/>
                    <a:chExt cx="1432080" cy="1231200"/>
                  </a:xfrm>
                </p:grpSpPr>
                <p:grpSp>
                  <p:nvGrpSpPr>
                    <p:cNvPr id="388" name="Group 13"/>
                    <p:cNvGrpSpPr/>
                    <p:nvPr/>
                  </p:nvGrpSpPr>
                  <p:grpSpPr>
                    <a:xfrm>
                      <a:off x="5518080" y="2466000"/>
                      <a:ext cx="1020600" cy="407160"/>
                      <a:chOff x="5518080" y="2466000"/>
                      <a:chExt cx="1020600" cy="407160"/>
                    </a:xfrm>
                  </p:grpSpPr>
                  <p:sp>
                    <p:nvSpPr>
                      <p:cNvPr id="389" name="CustomShape 14"/>
                      <p:cNvSpPr/>
                      <p:nvPr/>
                    </p:nvSpPr>
                    <p:spPr>
                      <a:xfrm>
                        <a:off x="5544000" y="2493000"/>
                        <a:ext cx="969120" cy="3528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54066" h="18698">
                            <a:moveTo>
                              <a:pt x="243" y="1"/>
                            </a:moveTo>
                            <a:cubicBezTo>
                              <a:pt x="108" y="1"/>
                              <a:pt x="1" y="108"/>
                              <a:pt x="1" y="243"/>
                            </a:cubicBezTo>
                            <a:cubicBezTo>
                              <a:pt x="1" y="4216"/>
                              <a:pt x="3233" y="7447"/>
                              <a:pt x="7204" y="7447"/>
                            </a:cubicBezTo>
                            <a:lnTo>
                              <a:pt x="47616" y="7447"/>
                            </a:lnTo>
                            <a:cubicBezTo>
                              <a:pt x="50905" y="7447"/>
                              <a:pt x="53581" y="10122"/>
                              <a:pt x="53581" y="13412"/>
                            </a:cubicBezTo>
                            <a:lnTo>
                              <a:pt x="53581" y="18455"/>
                            </a:lnTo>
                            <a:cubicBezTo>
                              <a:pt x="53581" y="18590"/>
                              <a:pt x="53688" y="18697"/>
                              <a:pt x="53823" y="18697"/>
                            </a:cubicBezTo>
                            <a:cubicBezTo>
                              <a:pt x="53957" y="18697"/>
                              <a:pt x="54065" y="18590"/>
                              <a:pt x="54062" y="18455"/>
                            </a:cubicBezTo>
                            <a:lnTo>
                              <a:pt x="54062" y="13412"/>
                            </a:lnTo>
                            <a:cubicBezTo>
                              <a:pt x="54062" y="9854"/>
                              <a:pt x="51169" y="6961"/>
                              <a:pt x="47611" y="6961"/>
                            </a:cubicBezTo>
                            <a:lnTo>
                              <a:pt x="7203" y="6961"/>
                            </a:lnTo>
                            <a:cubicBezTo>
                              <a:pt x="3498" y="6961"/>
                              <a:pt x="485" y="3946"/>
                              <a:pt x="485" y="243"/>
                            </a:cubicBezTo>
                            <a:cubicBezTo>
                              <a:pt x="485" y="108"/>
                              <a:pt x="377" y="1"/>
                              <a:pt x="243" y="1"/>
                            </a:cubicBezTo>
                            <a:close/>
                          </a:path>
                        </a:pathLst>
                      </a:custGeom>
                      <a:solidFill>
                        <a:srgbClr val="9fa0a4"/>
                      </a:solidFill>
                      <a:ln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90" name="CustomShape 15"/>
                      <p:cNvSpPr/>
                      <p:nvPr/>
                    </p:nvSpPr>
                    <p:spPr>
                      <a:xfrm>
                        <a:off x="5518080" y="2466000"/>
                        <a:ext cx="60120" cy="633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3374" h="3373">
                            <a:moveTo>
                              <a:pt x="1687" y="0"/>
                            </a:moveTo>
                            <a:cubicBezTo>
                              <a:pt x="755" y="0"/>
                              <a:pt x="1" y="754"/>
                              <a:pt x="1" y="1687"/>
                            </a:cubicBezTo>
                            <a:cubicBezTo>
                              <a:pt x="1" y="2619"/>
                              <a:pt x="755" y="3373"/>
                              <a:pt x="1687" y="3373"/>
                            </a:cubicBezTo>
                            <a:cubicBezTo>
                              <a:pt x="2619" y="3370"/>
                              <a:pt x="3374" y="2617"/>
                              <a:pt x="3374" y="1687"/>
                            </a:cubicBezTo>
                            <a:cubicBezTo>
                              <a:pt x="3374" y="754"/>
                              <a:pt x="2619" y="0"/>
                              <a:pt x="1687" y="0"/>
                            </a:cubicBezTo>
                            <a:close/>
                          </a:path>
                        </a:pathLst>
                      </a:custGeom>
                      <a:solidFill>
                        <a:srgbClr val="435d74"/>
                      </a:solidFill>
                      <a:ln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91" name="CustomShape 16"/>
                      <p:cNvSpPr/>
                      <p:nvPr/>
                    </p:nvSpPr>
                    <p:spPr>
                      <a:xfrm>
                        <a:off x="6478560" y="2809800"/>
                        <a:ext cx="60120" cy="633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3372" h="3373">
                            <a:moveTo>
                              <a:pt x="1687" y="1"/>
                            </a:moveTo>
                            <a:cubicBezTo>
                              <a:pt x="755" y="1"/>
                              <a:pt x="1" y="754"/>
                              <a:pt x="1" y="1686"/>
                            </a:cubicBezTo>
                            <a:cubicBezTo>
                              <a:pt x="1" y="2618"/>
                              <a:pt x="755" y="3372"/>
                              <a:pt x="1687" y="3372"/>
                            </a:cubicBezTo>
                            <a:cubicBezTo>
                              <a:pt x="2619" y="3372"/>
                              <a:pt x="3372" y="2616"/>
                              <a:pt x="3372" y="1686"/>
                            </a:cubicBezTo>
                            <a:cubicBezTo>
                              <a:pt x="3372" y="754"/>
                              <a:pt x="2619" y="1"/>
                              <a:pt x="1687" y="1"/>
                            </a:cubicBezTo>
                            <a:close/>
                          </a:path>
                        </a:pathLst>
                      </a:custGeom>
                      <a:solidFill>
                        <a:srgbClr val="435d74"/>
                      </a:solidFill>
                      <a:ln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  <p:sp>
                  <p:nvSpPr>
                    <p:cNvPr id="392" name="CustomShape 17"/>
                    <p:cNvSpPr/>
                    <p:nvPr/>
                  </p:nvSpPr>
                  <p:spPr>
                    <a:xfrm>
                      <a:off x="5106600" y="1641960"/>
                      <a:ext cx="883080" cy="7549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279" h="39990">
                          <a:moveTo>
                            <a:pt x="7997" y="1"/>
                          </a:moveTo>
                          <a:cubicBezTo>
                            <a:pt x="3580" y="1"/>
                            <a:pt x="0" y="3580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9"/>
                            <a:pt x="7997" y="39989"/>
                          </a:cubicBezTo>
                          <a:lnTo>
                            <a:pt x="41282" y="39989"/>
                          </a:lnTo>
                          <a:cubicBezTo>
                            <a:pt x="45697" y="39989"/>
                            <a:pt x="49277" y="36409"/>
                            <a:pt x="49277" y="31993"/>
                          </a:cubicBezTo>
                          <a:lnTo>
                            <a:pt x="49277" y="7995"/>
                          </a:lnTo>
                          <a:cubicBezTo>
                            <a:pt x="49278" y="3580"/>
                            <a:pt x="45697" y="1"/>
                            <a:pt x="41282" y="1"/>
                          </a:cubicBezTo>
                          <a:close/>
                        </a:path>
                      </a:pathLst>
                    </a:custGeom>
                    <a:noFill/>
                    <a:ln w="9360">
                      <a:solidFill>
                        <a:srgbClr val="657e9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263238"/>
                          </a:solidFill>
                          <a:latin typeface="Montserrat"/>
                          <a:ea typeface="Montserrat"/>
                        </a:rPr>
                        <a:t>Audio 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263238"/>
                          </a:solidFill>
                          <a:latin typeface="Montserrat"/>
                          <a:ea typeface="Montserrat"/>
                        </a:rPr>
                        <a:t>Encoder</a:t>
                      </a:r>
                      <a:endParaRPr b="0" lang="en-US" sz="1300" spc="-1" strike="noStrike">
                        <a:latin typeface="Arial"/>
                      </a:endParaRPr>
                    </a:p>
                  </p:txBody>
                </p:sp>
              </p:grpSp>
              <p:grpSp>
                <p:nvGrpSpPr>
                  <p:cNvPr id="393" name="Group 18"/>
                  <p:cNvGrpSpPr/>
                  <p:nvPr/>
                </p:nvGrpSpPr>
                <p:grpSpPr>
                  <a:xfrm>
                    <a:off x="6875280" y="1641960"/>
                    <a:ext cx="1432080" cy="1231200"/>
                    <a:chOff x="6875280" y="1641960"/>
                    <a:chExt cx="1432080" cy="1231200"/>
                  </a:xfrm>
                </p:grpSpPr>
                <p:grpSp>
                  <p:nvGrpSpPr>
                    <p:cNvPr id="394" name="Group 19"/>
                    <p:cNvGrpSpPr/>
                    <p:nvPr/>
                  </p:nvGrpSpPr>
                  <p:grpSpPr>
                    <a:xfrm>
                      <a:off x="6875280" y="2466000"/>
                      <a:ext cx="1020600" cy="407160"/>
                      <a:chOff x="6875280" y="2466000"/>
                      <a:chExt cx="1020600" cy="407160"/>
                    </a:xfrm>
                  </p:grpSpPr>
                  <p:sp>
                    <p:nvSpPr>
                      <p:cNvPr id="395" name="CustomShape 20"/>
                      <p:cNvSpPr/>
                      <p:nvPr/>
                    </p:nvSpPr>
                    <p:spPr>
                      <a:xfrm>
                        <a:off x="6901200" y="2493000"/>
                        <a:ext cx="968760" cy="3528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54063" h="18698">
                            <a:moveTo>
                              <a:pt x="53821" y="1"/>
                            </a:moveTo>
                            <a:cubicBezTo>
                              <a:pt x="53687" y="1"/>
                              <a:pt x="53579" y="108"/>
                              <a:pt x="53579" y="243"/>
                            </a:cubicBezTo>
                            <a:cubicBezTo>
                              <a:pt x="53579" y="3946"/>
                              <a:pt x="50564" y="6961"/>
                              <a:pt x="46861" y="6961"/>
                            </a:cubicBezTo>
                            <a:lnTo>
                              <a:pt x="6451" y="6961"/>
                            </a:lnTo>
                            <a:cubicBezTo>
                              <a:pt x="2895" y="6961"/>
                              <a:pt x="0" y="9857"/>
                              <a:pt x="0" y="13412"/>
                            </a:cubicBezTo>
                            <a:lnTo>
                              <a:pt x="0" y="18455"/>
                            </a:lnTo>
                            <a:cubicBezTo>
                              <a:pt x="0" y="18590"/>
                              <a:pt x="109" y="18697"/>
                              <a:pt x="242" y="18697"/>
                            </a:cubicBezTo>
                            <a:cubicBezTo>
                              <a:pt x="379" y="18697"/>
                              <a:pt x="487" y="18590"/>
                              <a:pt x="486" y="18455"/>
                            </a:cubicBezTo>
                            <a:lnTo>
                              <a:pt x="486" y="13412"/>
                            </a:lnTo>
                            <a:cubicBezTo>
                              <a:pt x="486" y="10122"/>
                              <a:pt x="3162" y="7447"/>
                              <a:pt x="6451" y="7447"/>
                            </a:cubicBezTo>
                            <a:lnTo>
                              <a:pt x="46858" y="7447"/>
                            </a:lnTo>
                            <a:cubicBezTo>
                              <a:pt x="50831" y="7447"/>
                              <a:pt x="54063" y="4215"/>
                              <a:pt x="54063" y="243"/>
                            </a:cubicBezTo>
                            <a:cubicBezTo>
                              <a:pt x="54063" y="108"/>
                              <a:pt x="53954" y="1"/>
                              <a:pt x="53821" y="1"/>
                            </a:cubicBezTo>
                            <a:close/>
                          </a:path>
                        </a:pathLst>
                      </a:custGeom>
                      <a:solidFill>
                        <a:srgbClr val="9fa0a4"/>
                      </a:solidFill>
                      <a:ln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96" name="CustomShape 21"/>
                      <p:cNvSpPr/>
                      <p:nvPr/>
                    </p:nvSpPr>
                    <p:spPr>
                      <a:xfrm>
                        <a:off x="7835760" y="2466000"/>
                        <a:ext cx="60120" cy="633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3374" h="3373">
                            <a:moveTo>
                              <a:pt x="1687" y="0"/>
                            </a:moveTo>
                            <a:cubicBezTo>
                              <a:pt x="755" y="0"/>
                              <a:pt x="0" y="754"/>
                              <a:pt x="0" y="1687"/>
                            </a:cubicBezTo>
                            <a:cubicBezTo>
                              <a:pt x="0" y="2619"/>
                              <a:pt x="755" y="3373"/>
                              <a:pt x="1687" y="3373"/>
                            </a:cubicBezTo>
                            <a:cubicBezTo>
                              <a:pt x="2619" y="3370"/>
                              <a:pt x="3373" y="2617"/>
                              <a:pt x="3373" y="1687"/>
                            </a:cubicBezTo>
                            <a:cubicBezTo>
                              <a:pt x="3373" y="754"/>
                              <a:pt x="2619" y="0"/>
                              <a:pt x="1687" y="0"/>
                            </a:cubicBezTo>
                            <a:close/>
                          </a:path>
                        </a:pathLst>
                      </a:custGeom>
                      <a:solidFill>
                        <a:srgbClr val="435d74"/>
                      </a:solidFill>
                      <a:ln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97" name="CustomShape 22"/>
                      <p:cNvSpPr/>
                      <p:nvPr/>
                    </p:nvSpPr>
                    <p:spPr>
                      <a:xfrm>
                        <a:off x="6875280" y="2809800"/>
                        <a:ext cx="60120" cy="633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3372" h="3373">
                            <a:moveTo>
                              <a:pt x="1685" y="1"/>
                            </a:moveTo>
                            <a:cubicBezTo>
                              <a:pt x="753" y="1"/>
                              <a:pt x="0" y="754"/>
                              <a:pt x="0" y="1686"/>
                            </a:cubicBezTo>
                            <a:cubicBezTo>
                              <a:pt x="0" y="2618"/>
                              <a:pt x="753" y="3372"/>
                              <a:pt x="1685" y="3372"/>
                            </a:cubicBezTo>
                            <a:cubicBezTo>
                              <a:pt x="2617" y="3372"/>
                              <a:pt x="3372" y="2616"/>
                              <a:pt x="3372" y="1686"/>
                            </a:cubicBezTo>
                            <a:cubicBezTo>
                              <a:pt x="3372" y="754"/>
                              <a:pt x="2617" y="1"/>
                              <a:pt x="1685" y="1"/>
                            </a:cubicBezTo>
                            <a:close/>
                          </a:path>
                        </a:pathLst>
                      </a:custGeom>
                      <a:solidFill>
                        <a:srgbClr val="435d74"/>
                      </a:solidFill>
                      <a:ln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  <p:sp>
                  <p:nvSpPr>
                    <p:cNvPr id="398" name="CustomShape 23"/>
                    <p:cNvSpPr/>
                    <p:nvPr/>
                  </p:nvSpPr>
                  <p:spPr>
                    <a:xfrm>
                      <a:off x="7424280" y="1641960"/>
                      <a:ext cx="883080" cy="7549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279" h="39990">
                          <a:moveTo>
                            <a:pt x="7995" y="1"/>
                          </a:moveTo>
                          <a:cubicBezTo>
                            <a:pt x="3580" y="1"/>
                            <a:pt x="0" y="3580"/>
                            <a:pt x="0" y="7995"/>
                          </a:cubicBezTo>
                          <a:lnTo>
                            <a:pt x="0" y="31993"/>
                          </a:lnTo>
                          <a:cubicBezTo>
                            <a:pt x="0" y="36409"/>
                            <a:pt x="3580" y="39989"/>
                            <a:pt x="7995" y="39989"/>
                          </a:cubicBezTo>
                          <a:lnTo>
                            <a:pt x="41282" y="39989"/>
                          </a:lnTo>
                          <a:cubicBezTo>
                            <a:pt x="45698" y="39989"/>
                            <a:pt x="49278" y="36409"/>
                            <a:pt x="49278" y="31993"/>
                          </a:cubicBezTo>
                          <a:lnTo>
                            <a:pt x="49278" y="7995"/>
                          </a:lnTo>
                          <a:cubicBezTo>
                            <a:pt x="49278" y="3580"/>
                            <a:pt x="45698" y="1"/>
                            <a:pt x="41282" y="1"/>
                          </a:cubicBezTo>
                          <a:close/>
                        </a:path>
                      </a:pathLst>
                    </a:custGeom>
                    <a:noFill/>
                    <a:ln w="9360">
                      <a:solidFill>
                        <a:srgbClr val="657e9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263238"/>
                          </a:solidFill>
                          <a:latin typeface="Montserrat"/>
                          <a:ea typeface="Montserrat"/>
                        </a:rPr>
                        <a:t>Text 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263238"/>
                          </a:solidFill>
                          <a:latin typeface="Montserrat"/>
                          <a:ea typeface="Montserrat"/>
                        </a:rPr>
                        <a:t>Encoder</a:t>
                      </a:r>
                      <a:endParaRPr b="0" lang="en-US" sz="1300" spc="-1" strike="noStrike">
                        <a:latin typeface="Arial"/>
                      </a:endParaRPr>
                    </a:p>
                  </p:txBody>
                </p:sp>
              </p:grpSp>
            </p:grpSp>
            <p:grpSp>
              <p:nvGrpSpPr>
                <p:cNvPr id="399" name="Group 24"/>
                <p:cNvGrpSpPr/>
                <p:nvPr/>
              </p:nvGrpSpPr>
              <p:grpSpPr>
                <a:xfrm>
                  <a:off x="6478560" y="3734640"/>
                  <a:ext cx="456840" cy="407160"/>
                  <a:chOff x="6478560" y="3734640"/>
                  <a:chExt cx="456840" cy="407160"/>
                </a:xfrm>
              </p:grpSpPr>
              <p:grpSp>
                <p:nvGrpSpPr>
                  <p:cNvPr id="400" name="Group 25"/>
                  <p:cNvGrpSpPr/>
                  <p:nvPr/>
                </p:nvGrpSpPr>
                <p:grpSpPr>
                  <a:xfrm>
                    <a:off x="6676920" y="3734640"/>
                    <a:ext cx="60120" cy="407160"/>
                    <a:chOff x="6676920" y="3734640"/>
                    <a:chExt cx="60120" cy="407160"/>
                  </a:xfrm>
                </p:grpSpPr>
                <p:sp>
                  <p:nvSpPr>
                    <p:cNvPr id="401" name="CustomShape 26"/>
                    <p:cNvSpPr/>
                    <p:nvPr/>
                  </p:nvSpPr>
                  <p:spPr>
                    <a:xfrm>
                      <a:off x="6702840" y="3762000"/>
                      <a:ext cx="8280" cy="3528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86" h="18697">
                          <a:moveTo>
                            <a:pt x="243" y="1"/>
                          </a:moveTo>
                          <a:cubicBezTo>
                            <a:pt x="108" y="1"/>
                            <a:pt x="1" y="109"/>
                            <a:pt x="1" y="243"/>
                          </a:cubicBezTo>
                          <a:lnTo>
                            <a:pt x="1" y="18455"/>
                          </a:lnTo>
                          <a:cubicBezTo>
                            <a:pt x="1" y="18588"/>
                            <a:pt x="108" y="18697"/>
                            <a:pt x="243" y="18697"/>
                          </a:cubicBezTo>
                          <a:cubicBezTo>
                            <a:pt x="377" y="18697"/>
                            <a:pt x="485" y="18588"/>
                            <a:pt x="485" y="18455"/>
                          </a:cubicBezTo>
                          <a:lnTo>
                            <a:pt x="485" y="243"/>
                          </a:lnTo>
                          <a:cubicBezTo>
                            <a:pt x="485" y="109"/>
                            <a:pt x="377" y="1"/>
                            <a:pt x="243" y="1"/>
                          </a:cubicBezTo>
                          <a:close/>
                        </a:path>
                      </a:pathLst>
                    </a:custGeom>
                    <a:solidFill>
                      <a:srgbClr val="9fa0a4"/>
                    </a:solidFill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02" name="CustomShape 27"/>
                    <p:cNvSpPr/>
                    <p:nvPr/>
                  </p:nvSpPr>
                  <p:spPr>
                    <a:xfrm>
                      <a:off x="6676920" y="4078440"/>
                      <a:ext cx="60120" cy="633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3373" h="3374">
                          <a:moveTo>
                            <a:pt x="1687" y="0"/>
                          </a:moveTo>
                          <a:cubicBezTo>
                            <a:pt x="755" y="0"/>
                            <a:pt x="1" y="755"/>
                            <a:pt x="1" y="1687"/>
                          </a:cubicBezTo>
                          <a:cubicBezTo>
                            <a:pt x="1" y="2619"/>
                            <a:pt x="755" y="3373"/>
                            <a:pt x="1687" y="3373"/>
                          </a:cubicBezTo>
                          <a:cubicBezTo>
                            <a:pt x="2618" y="3373"/>
                            <a:pt x="3372" y="2619"/>
                            <a:pt x="3372" y="1687"/>
                          </a:cubicBezTo>
                          <a:cubicBezTo>
                            <a:pt x="3372" y="755"/>
                            <a:pt x="2618" y="0"/>
                            <a:pt x="1687" y="0"/>
                          </a:cubicBezTo>
                          <a:close/>
                        </a:path>
                      </a:pathLst>
                    </a:custGeom>
                    <a:solidFill>
                      <a:srgbClr val="435d74"/>
                    </a:solidFill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03" name="CustomShape 28"/>
                    <p:cNvSpPr/>
                    <p:nvPr/>
                  </p:nvSpPr>
                  <p:spPr>
                    <a:xfrm>
                      <a:off x="6676920" y="3734640"/>
                      <a:ext cx="60120" cy="633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3373" h="3373">
                          <a:moveTo>
                            <a:pt x="1687" y="1"/>
                          </a:moveTo>
                          <a:cubicBezTo>
                            <a:pt x="755" y="1"/>
                            <a:pt x="1" y="754"/>
                            <a:pt x="1" y="1686"/>
                          </a:cubicBezTo>
                          <a:cubicBezTo>
                            <a:pt x="1" y="2618"/>
                            <a:pt x="755" y="3372"/>
                            <a:pt x="1687" y="3372"/>
                          </a:cubicBezTo>
                          <a:cubicBezTo>
                            <a:pt x="2618" y="3372"/>
                            <a:pt x="3372" y="2618"/>
                            <a:pt x="3372" y="1686"/>
                          </a:cubicBezTo>
                          <a:cubicBezTo>
                            <a:pt x="3372" y="754"/>
                            <a:pt x="2618" y="1"/>
                            <a:pt x="1687" y="1"/>
                          </a:cubicBezTo>
                          <a:close/>
                        </a:path>
                      </a:pathLst>
                    </a:custGeom>
                    <a:solidFill>
                      <a:srgbClr val="435d74"/>
                    </a:solidFill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404" name="CustomShape 29"/>
                  <p:cNvSpPr/>
                  <p:nvPr/>
                </p:nvSpPr>
                <p:spPr>
                  <a:xfrm>
                    <a:off x="6478560" y="3734640"/>
                    <a:ext cx="60120" cy="63360"/>
                  </a:xfrm>
                  <a:custGeom>
                    <a:avLst/>
                    <a:gdLst/>
                    <a:ahLst/>
                    <a:rect l="l" t="t" r="r" b="b"/>
                    <a:pathLst>
                      <a:path w="3372" h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05" name="CustomShape 30"/>
                  <p:cNvSpPr/>
                  <p:nvPr/>
                </p:nvSpPr>
                <p:spPr>
                  <a:xfrm>
                    <a:off x="6875280" y="3734640"/>
                    <a:ext cx="60120" cy="63360"/>
                  </a:xfrm>
                  <a:custGeom>
                    <a:avLst/>
                    <a:gdLst/>
                    <a:ahLst/>
                    <a:rect l="l" t="t" r="r" b="b"/>
                    <a:pathLst>
                      <a:path w="3372" h="3373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sp>
            <p:nvSpPr>
              <p:cNvPr id="406" name="CustomShape 31"/>
              <p:cNvSpPr/>
              <p:nvPr/>
            </p:nvSpPr>
            <p:spPr>
              <a:xfrm>
                <a:off x="6676920" y="2805840"/>
                <a:ext cx="60120" cy="63360"/>
              </a:xfrm>
              <a:custGeom>
                <a:avLst/>
                <a:gdLst/>
                <a:ahLst/>
                <a:rect l="l" t="t" r="r" b="b"/>
                <a:pathLst>
                  <a:path w="3372" h="3373">
                    <a:moveTo>
                      <a:pt x="1685" y="1"/>
                    </a:moveTo>
                    <a:cubicBezTo>
                      <a:pt x="753" y="1"/>
                      <a:pt x="0" y="754"/>
                      <a:pt x="0" y="1686"/>
                    </a:cubicBezTo>
                    <a:cubicBezTo>
                      <a:pt x="0" y="2618"/>
                      <a:pt x="753" y="3372"/>
                      <a:pt x="1685" y="3372"/>
                    </a:cubicBezTo>
                    <a:cubicBezTo>
                      <a:pt x="2617" y="3372"/>
                      <a:pt x="3372" y="2618"/>
                      <a:pt x="3372" y="1686"/>
                    </a:cubicBezTo>
                    <a:cubicBezTo>
                      <a:pt x="3372" y="754"/>
                      <a:pt x="2617" y="1"/>
                      <a:pt x="1685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7" name="CustomShape 32"/>
            <p:cNvSpPr/>
            <p:nvPr/>
          </p:nvSpPr>
          <p:spPr>
            <a:xfrm>
              <a:off x="5519880" y="1220400"/>
              <a:ext cx="60120" cy="63360"/>
            </a:xfrm>
            <a:custGeom>
              <a:avLst/>
              <a:gdLst/>
              <a:ahLst/>
              <a:rect l="l" t="t" r="r" b="b"/>
              <a:pathLst>
                <a:path w="3373" h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33"/>
            <p:cNvSpPr/>
            <p:nvPr/>
          </p:nvSpPr>
          <p:spPr>
            <a:xfrm flipH="1">
              <a:off x="5546880" y="1284120"/>
              <a:ext cx="4680" cy="208080"/>
            </a:xfrm>
            <a:custGeom>
              <a:avLst/>
              <a:gdLst/>
              <a:ahLst/>
              <a:rect l="l" t="t" r="r" b="b"/>
              <a:pathLst>
                <a:path w="486" h="18697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34"/>
            <p:cNvSpPr/>
            <p:nvPr/>
          </p:nvSpPr>
          <p:spPr>
            <a:xfrm>
              <a:off x="7817400" y="1492560"/>
              <a:ext cx="60120" cy="63360"/>
            </a:xfrm>
            <a:custGeom>
              <a:avLst/>
              <a:gdLst/>
              <a:ahLst/>
              <a:rect l="l" t="t" r="r" b="b"/>
              <a:pathLst>
                <a:path w="3373" h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35"/>
            <p:cNvSpPr/>
            <p:nvPr/>
          </p:nvSpPr>
          <p:spPr>
            <a:xfrm>
              <a:off x="7817400" y="1220400"/>
              <a:ext cx="60120" cy="63360"/>
            </a:xfrm>
            <a:custGeom>
              <a:avLst/>
              <a:gdLst/>
              <a:ahLst/>
              <a:rect l="l" t="t" r="r" b="b"/>
              <a:pathLst>
                <a:path w="3373" h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36"/>
            <p:cNvSpPr/>
            <p:nvPr/>
          </p:nvSpPr>
          <p:spPr>
            <a:xfrm flipH="1">
              <a:off x="7844400" y="1284120"/>
              <a:ext cx="4680" cy="208080"/>
            </a:xfrm>
            <a:custGeom>
              <a:avLst/>
              <a:gdLst/>
              <a:ahLst/>
              <a:rect l="l" t="t" r="r" b="b"/>
              <a:pathLst>
                <a:path w="486" h="18697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37"/>
            <p:cNvSpPr/>
            <p:nvPr/>
          </p:nvSpPr>
          <p:spPr>
            <a:xfrm>
              <a:off x="4998240" y="678240"/>
              <a:ext cx="1103040" cy="57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300" spc="-1" strike="noStrike">
                  <a:solidFill>
                    <a:srgbClr val="263238"/>
                  </a:solidFill>
                  <a:latin typeface="Montserrat"/>
                  <a:ea typeface="Montserrat"/>
                </a:rPr>
                <a:t>Audio sequence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413" name="CustomShape 38"/>
            <p:cNvSpPr/>
            <p:nvPr/>
          </p:nvSpPr>
          <p:spPr>
            <a:xfrm>
              <a:off x="7296120" y="678240"/>
              <a:ext cx="1103040" cy="57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300" spc="-1" strike="noStrike">
                  <a:solidFill>
                    <a:srgbClr val="263238"/>
                  </a:solidFill>
                  <a:latin typeface="Montserrat"/>
                  <a:ea typeface="Montserrat"/>
                </a:rPr>
                <a:t>Token sequence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414" name="CustomShape 39"/>
            <p:cNvSpPr/>
            <p:nvPr/>
          </p:nvSpPr>
          <p:spPr>
            <a:xfrm>
              <a:off x="5573520" y="4142160"/>
              <a:ext cx="2266920" cy="57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300" spc="-1" strike="noStrike">
                  <a:solidFill>
                    <a:srgbClr val="263238"/>
                  </a:solidFill>
                  <a:latin typeface="Montserrat"/>
                  <a:ea typeface="Montserrat"/>
                </a:rPr>
                <a:t>Probability distribution over the label space</a:t>
              </a:r>
              <a:endParaRPr b="0" lang="en-US" sz="1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238;p33" descr=""/>
          <p:cNvPicPr/>
          <p:nvPr/>
        </p:nvPicPr>
        <p:blipFill>
          <a:blip r:embed="rId1"/>
          <a:stretch/>
        </p:blipFill>
        <p:spPr>
          <a:xfrm rot="1758000">
            <a:off x="-680400" y="-1650600"/>
            <a:ext cx="3291120" cy="4700160"/>
          </a:xfrm>
          <a:prstGeom prst="rect">
            <a:avLst/>
          </a:prstGeom>
          <a:ln>
            <a:noFill/>
          </a:ln>
        </p:spPr>
      </p:pic>
      <p:sp>
        <p:nvSpPr>
          <p:cNvPr id="416" name="TextShape 1"/>
          <p:cNvSpPr txBox="1"/>
          <p:nvPr/>
        </p:nvSpPr>
        <p:spPr>
          <a:xfrm>
            <a:off x="1986480" y="227160"/>
            <a:ext cx="5170320" cy="560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63238"/>
                </a:solidFill>
                <a:latin typeface="Reem Kufi"/>
                <a:ea typeface="Reem Kufi"/>
              </a:rPr>
              <a:t>CONFORMER ENCODER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Google Shape;240;p33" descr=""/>
          <p:cNvPicPr/>
          <p:nvPr/>
        </p:nvPicPr>
        <p:blipFill>
          <a:blip r:embed="rId2"/>
          <a:stretch/>
        </p:blipFill>
        <p:spPr>
          <a:xfrm>
            <a:off x="5336640" y="904680"/>
            <a:ext cx="3291840" cy="3816000"/>
          </a:xfrm>
          <a:prstGeom prst="rect">
            <a:avLst/>
          </a:prstGeom>
          <a:ln>
            <a:noFill/>
          </a:ln>
        </p:spPr>
      </p:pic>
      <p:sp>
        <p:nvSpPr>
          <p:cNvPr id="418" name="TextShape 2"/>
          <p:cNvSpPr txBox="1"/>
          <p:nvPr/>
        </p:nvSpPr>
        <p:spPr>
          <a:xfrm>
            <a:off x="582840" y="1159920"/>
            <a:ext cx="4591080" cy="33062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Preprocessing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consists in the creation of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Mel Spectrograms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and the application of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SpecAugment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Data are subsampled with a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Convolutional layer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and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Conformer Blocks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are applied. These blocks are composed by: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Macaron style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Feed Forward Module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,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Convolution Module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,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Multi-Head Self Attention Module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,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Normalization Layer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Google Shape;242;p33" descr=""/>
          <p:cNvPicPr/>
          <p:nvPr/>
        </p:nvPicPr>
        <p:blipFill>
          <a:blip r:embed="rId3"/>
          <a:stretch/>
        </p:blipFill>
        <p:spPr>
          <a:xfrm rot="7186200">
            <a:off x="-1288080" y="2162880"/>
            <a:ext cx="3291120" cy="470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247;p34" descr=""/>
          <p:cNvPicPr/>
          <p:nvPr/>
        </p:nvPicPr>
        <p:blipFill>
          <a:blip r:embed="rId1"/>
          <a:stretch/>
        </p:blipFill>
        <p:spPr>
          <a:xfrm>
            <a:off x="2176560" y="953640"/>
            <a:ext cx="4790160" cy="1328760"/>
          </a:xfrm>
          <a:prstGeom prst="rect">
            <a:avLst/>
          </a:prstGeom>
          <a:ln>
            <a:noFill/>
          </a:ln>
        </p:spPr>
      </p:pic>
      <p:sp>
        <p:nvSpPr>
          <p:cNvPr id="421" name="TextShape 1"/>
          <p:cNvSpPr txBox="1"/>
          <p:nvPr/>
        </p:nvSpPr>
        <p:spPr>
          <a:xfrm>
            <a:off x="1986480" y="227160"/>
            <a:ext cx="5170320" cy="560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63238"/>
                </a:solidFill>
                <a:latin typeface="Reem Kufi"/>
                <a:ea typeface="Reem Kufi"/>
              </a:rPr>
              <a:t>CONTEXTNET ENCODER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961200" y="2449080"/>
            <a:ext cx="7221600" cy="2385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Preprocessing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is the same as Conformer encoder.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Then, there is a sequence of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23 Convolution Blocks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which differ in some feature (e.g. num. of layers, channels, stride,...) but are all structured as follows: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Convolutional layers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, with Batch Normalization and Swish Activation Function,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Squeeze-and-excitation layer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,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Skip connections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127440" y="97920"/>
            <a:ext cx="4257720" cy="560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263238"/>
                </a:solidFill>
                <a:latin typeface="Reem Kufi"/>
                <a:ea typeface="Reem Kufi"/>
              </a:rPr>
              <a:t>Multi-Head Self Attention (MHSA)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4917600" y="97920"/>
            <a:ext cx="3884040" cy="560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263238"/>
                </a:solidFill>
                <a:latin typeface="Reem Kufi"/>
                <a:ea typeface="Reem Kufi"/>
              </a:rPr>
              <a:t>Squeeze-and-Excitation (SE)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5" name="Google Shape;256;p35" descr=""/>
          <p:cNvPicPr/>
          <p:nvPr/>
        </p:nvPicPr>
        <p:blipFill>
          <a:blip r:embed="rId1"/>
          <a:stretch/>
        </p:blipFill>
        <p:spPr>
          <a:xfrm>
            <a:off x="4917600" y="789840"/>
            <a:ext cx="3884040" cy="1607760"/>
          </a:xfrm>
          <a:prstGeom prst="rect">
            <a:avLst/>
          </a:prstGeom>
          <a:ln>
            <a:noFill/>
          </a:ln>
        </p:spPr>
      </p:pic>
      <p:sp>
        <p:nvSpPr>
          <p:cNvPr id="426" name="TextShape 3"/>
          <p:cNvSpPr txBox="1"/>
          <p:nvPr/>
        </p:nvSpPr>
        <p:spPr>
          <a:xfrm>
            <a:off x="127440" y="2909520"/>
            <a:ext cx="4374360" cy="2043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MHSA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is an attention mechanism in which many independent attentions are computed on an input sequence in parallel in order to capture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dependencies of various extension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Is often used in combination with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Relative Positional Encoding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which are additional features about the position which helps generalization.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Shape 4"/>
          <p:cNvSpPr txBox="1"/>
          <p:nvPr/>
        </p:nvSpPr>
        <p:spPr>
          <a:xfrm>
            <a:off x="4672440" y="2680920"/>
            <a:ext cx="4374360" cy="2272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SE layer is used to compress the local features in global embeddings allowing CNNs to have access to a wider context.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It’s compose by the following modules: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Squeeze module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Excitation module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Scale module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Google Shape;259;p35" descr=""/>
          <p:cNvPicPr/>
          <p:nvPr/>
        </p:nvPicPr>
        <p:blipFill>
          <a:blip r:embed="rId2"/>
          <a:stretch/>
        </p:blipFill>
        <p:spPr>
          <a:xfrm>
            <a:off x="1420560" y="626040"/>
            <a:ext cx="1671480" cy="2201040"/>
          </a:xfrm>
          <a:prstGeom prst="rect">
            <a:avLst/>
          </a:prstGeom>
          <a:ln>
            <a:noFill/>
          </a:ln>
        </p:spPr>
      </p:pic>
    </p:spTree>
  </p:cSld>
  <p:transition spd="slow">
    <p:push dir="r"/>
  </p:transition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11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2112480" y="1026720"/>
            <a:ext cx="4919040" cy="646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Reem Kufi"/>
                <a:ea typeface="Reem Kufi"/>
              </a:rPr>
              <a:t>EXPERIMENTAL SETUP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2334240" y="1674360"/>
            <a:ext cx="4475520" cy="2506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We compared the smaller configurations of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Conformer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and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ContextNet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models which have around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10M parameters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train is done on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train-clean-100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split of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Librispeech dataset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, while the tests will be performed on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dev-clean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,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test-clean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and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test-other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(with noise).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" dur="indefinite" restart="never" nodeType="tmRoot">
          <p:childTnLst>
            <p:seq>
              <p:cTn id="85" dur="indefinite" nodeType="mainSeq">
                <p:childTnLst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"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609480" y="594720"/>
            <a:ext cx="3327120" cy="646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Reem Kufi"/>
                <a:ea typeface="Reem Kufi"/>
              </a:rPr>
              <a:t>TRAINING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609480" y="1242000"/>
            <a:ext cx="7924680" cy="33062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During the training phase, the model encodes both the audio and the target text sequence in order to compute 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probabilities of all the alignments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The 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RNN-T Loss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is computed between the output probabilities and the target text sequence. The RNN-T Loss is the following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Where 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 is the sum of probabilities for all paths ending at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time-frame Ti and label position Ui.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99960" indent="-317160">
              <a:lnSpc>
                <a:spcPct val="100000"/>
              </a:lnSpc>
              <a:spcBef>
                <a:spcPts val="1001"/>
              </a:spcBef>
              <a:buClr>
                <a:srgbClr val="a7a3e2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We made an</a:t>
            </a:r>
            <a:r>
              <a:rPr b="1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Automatic Mixed Precision Training with Gradient Accumulation</a:t>
            </a:r>
            <a:r>
              <a:rPr b="0" lang="en" sz="1400" spc="-1" strike="noStrike">
                <a:solidFill>
                  <a:srgbClr val="263238"/>
                </a:solidFill>
                <a:latin typeface="Montserrat"/>
                <a:ea typeface="Montserrat"/>
              </a:rPr>
              <a:t> to deal with the memory limits and for speed up the training.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3" name="Google Shape;272;p37" descr=""/>
          <p:cNvPicPr/>
          <p:nvPr/>
        </p:nvPicPr>
        <p:blipFill>
          <a:blip r:embed="rId1"/>
          <a:stretch/>
        </p:blipFill>
        <p:spPr>
          <a:xfrm>
            <a:off x="2451240" y="2643480"/>
            <a:ext cx="4241160" cy="503640"/>
          </a:xfrm>
          <a:prstGeom prst="rect">
            <a:avLst/>
          </a:prstGeom>
          <a:ln>
            <a:noFill/>
          </a:ln>
        </p:spPr>
      </p:pic>
      <p:pic>
        <p:nvPicPr>
          <p:cNvPr id="434" name="Google Shape;273;p37" descr=""/>
          <p:cNvPicPr/>
          <p:nvPr/>
        </p:nvPicPr>
        <p:blipFill>
          <a:blip r:embed="rId2"/>
          <a:srcRect l="80448" t="0" r="1701" b="15963"/>
          <a:stretch/>
        </p:blipFill>
        <p:spPr>
          <a:xfrm>
            <a:off x="1800720" y="3170880"/>
            <a:ext cx="756360" cy="42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"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10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6" dur="10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10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bf1"/>
      </a:dk2>
      <a:lt2>
        <a:srgbClr val="a7a3e2"/>
      </a:lt2>
      <a:accent1>
        <a:srgbClr val="f3f4fa"/>
      </a:accent1>
      <a:accent2>
        <a:srgbClr val="263238"/>
      </a:accent2>
      <a:accent3>
        <a:srgbClr val="ffffff"/>
      </a:accent3>
      <a:accent4>
        <a:srgbClr val="d9dbf1"/>
      </a:accent4>
      <a:accent5>
        <a:srgbClr val="a7a3e2"/>
      </a:accent5>
      <a:accent6>
        <a:srgbClr val="f3f4fa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2022-05-02T14:49:27Z</dcterms:modified>
  <cp:revision>1</cp:revision>
  <dc:subject/>
  <dc:title/>
</cp:coreProperties>
</file>